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5" r:id="rId3"/>
    <p:sldId id="258" r:id="rId4"/>
    <p:sldId id="280" r:id="rId5"/>
    <p:sldId id="260" r:id="rId6"/>
    <p:sldId id="261" r:id="rId7"/>
    <p:sldId id="262" r:id="rId8"/>
    <p:sldId id="278" r:id="rId9"/>
    <p:sldId id="263" r:id="rId10"/>
    <p:sldId id="264" r:id="rId11"/>
    <p:sldId id="265" r:id="rId12"/>
    <p:sldId id="282" r:id="rId13"/>
    <p:sldId id="267" r:id="rId14"/>
    <p:sldId id="268" r:id="rId15"/>
    <p:sldId id="274" r:id="rId16"/>
    <p:sldId id="273" r:id="rId17"/>
    <p:sldId id="270" r:id="rId18"/>
    <p:sldId id="281" r:id="rId19"/>
    <p:sldId id="283" r:id="rId20"/>
    <p:sldId id="276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81" autoAdjust="0"/>
  </p:normalViewPr>
  <p:slideViewPr>
    <p:cSldViewPr snapToGrid="0" snapToObjects="1">
      <p:cViewPr varScale="1">
        <p:scale>
          <a:sx n="162" d="100"/>
          <a:sy n="162" d="100"/>
        </p:scale>
        <p:origin x="-3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C0F97-701A-D041-987D-971565C13C1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6B126-2E3A-9A40-BB12-D0C99A267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37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9B305-B66F-3E4F-B7F1-1C17B3067159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C6FEC-1A27-6745-9A42-6DCF983C6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01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Rich:  https://</a:t>
            </a:r>
            <a:r>
              <a:rPr lang="en-US" dirty="0" err="1" smtClean="0"/>
              <a:t>www.eoas.ubc.ca</a:t>
            </a:r>
            <a:r>
              <a:rPr lang="en-US" dirty="0" smtClean="0"/>
              <a:t>/~rich/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  <a:p>
            <a:pPr>
              <a:spcBef>
                <a:spcPct val="0"/>
              </a:spcBef>
            </a:pPr>
            <a:r>
              <a:rPr lang="en-US" sz="12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TIME 5 MINS</a:t>
            </a:r>
          </a:p>
          <a:p>
            <a:pPr>
              <a:spcBef>
                <a:spcPct val="0"/>
              </a:spcBef>
            </a:pPr>
            <a:endParaRPr lang="en-US" sz="1200" dirty="0" smtClean="0">
              <a:latin typeface="Comic Sans MS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</a:pPr>
            <a:r>
              <a:rPr lang="en-US" sz="12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Introduce myself:  lecture notes, labs, </a:t>
            </a:r>
            <a:r>
              <a:rPr lang="en-US" sz="1200" dirty="0" err="1" smtClean="0">
                <a:latin typeface="Comic Sans MS" charset="0"/>
                <a:ea typeface="ＭＳ Ｐゴシック" charset="-128"/>
                <a:cs typeface="ＭＳ Ｐゴシック" charset="-128"/>
              </a:rPr>
              <a:t>worload</a:t>
            </a:r>
            <a:r>
              <a:rPr lang="en-US" sz="12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 issues</a:t>
            </a:r>
          </a:p>
          <a:p>
            <a:pPr>
              <a:spcBef>
                <a:spcPct val="0"/>
              </a:spcBef>
            </a:pPr>
            <a:r>
              <a:rPr lang="en-US" sz="12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I will post my lecture notes, typically as a </a:t>
            </a:r>
            <a:r>
              <a:rPr lang="en-US" sz="1200" dirty="0" err="1" smtClean="0">
                <a:latin typeface="Comic Sans MS" charset="0"/>
                <a:ea typeface="ＭＳ Ｐゴシック" charset="-128"/>
                <a:cs typeface="ＭＳ Ｐゴシック" charset="-128"/>
              </a:rPr>
              <a:t>pdf</a:t>
            </a:r>
            <a:r>
              <a:rPr lang="en-US" sz="12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 one slide/page, typically AFTER class so that they are complete including slides on discussion/activity that can’t be posted before class.</a:t>
            </a:r>
          </a:p>
          <a:p>
            <a:pPr>
              <a:spcBef>
                <a:spcPct val="0"/>
              </a:spcBef>
            </a:pPr>
            <a:r>
              <a:rPr lang="en-US" sz="12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Labs:  I won’t be there until 3:20pm on Tuesdays because of a teaching conflict.  Will try to introduce my labs in class.  There will be two TA’s present.  I will be there Wed lab all weeks.</a:t>
            </a:r>
          </a:p>
          <a:p>
            <a:pPr>
              <a:spcBef>
                <a:spcPct val="0"/>
              </a:spcBef>
            </a:pPr>
            <a:r>
              <a:rPr lang="en-US" sz="12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Remind the students of the workload issue when assignments handed 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C6FEC-1A27-6745-9A42-6DCF983C61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84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B639B-69E5-CF45-8BC0-57477E3E9ADB}" type="slidenum">
              <a:rPr lang="en-US">
                <a:latin typeface="Comic Sans MS" charset="0"/>
                <a:ea typeface="ＭＳ Ｐゴシック" charset="-128"/>
                <a:cs typeface="ＭＳ Ｐゴシック" charset="-128"/>
              </a:rPr>
              <a:pPr/>
              <a:t>17</a:t>
            </a:fld>
            <a:endParaRPr lang="en-US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600" dirty="0" smtClean="0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C6FEC-1A27-6745-9A42-6DCF983C61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84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C6FEC-1A27-6745-9A42-6DCF983C61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84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A5D37A-E3C0-4E47-BE4A-89FA00E227A6}" type="slidenum">
              <a:rPr lang="en-US">
                <a:latin typeface="Comic Sans MS" charset="0"/>
                <a:ea typeface="ＭＳ Ｐゴシック" charset="-128"/>
                <a:cs typeface="ＭＳ Ｐゴシック" charset="-128"/>
              </a:rPr>
              <a:pPr/>
              <a:t>21</a:t>
            </a:fld>
            <a:endParaRPr lang="en-US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600" smtClean="0">
                <a:latin typeface="Comic Sans MS" charset="0"/>
                <a:ea typeface="ＭＳ Ｐゴシック" charset="-128"/>
                <a:cs typeface="ＭＳ Ｐゴシック" charset="-128"/>
              </a:rPr>
              <a:t>TIME:  2MINS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C6FEC-1A27-6745-9A42-6DCF983C61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12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it.ubc.ca</a:t>
            </a:r>
            <a:r>
              <a:rPr lang="en-US" dirty="0" smtClean="0"/>
              <a:t>/services/desktop-print-services/software-licensing/</a:t>
            </a:r>
            <a:r>
              <a:rPr lang="en-US" dirty="0" err="1" smtClean="0"/>
              <a:t>matlab#getMATLAB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C6FEC-1A27-6745-9A42-6DCF983C61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9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B639B-69E5-CF45-8BC0-57477E3E9ADB}" type="slidenum">
              <a:rPr lang="en-US">
                <a:latin typeface="Comic Sans MS" charset="0"/>
                <a:ea typeface="ＭＳ Ｐゴシック" charset="-128"/>
                <a:cs typeface="ＭＳ Ｐゴシック" charset="-128"/>
              </a:rPr>
              <a:pPr/>
              <a:t>9</a:t>
            </a:fld>
            <a:endParaRPr lang="en-US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600" dirty="0" smtClean="0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B639B-69E5-CF45-8BC0-57477E3E9ADB}" type="slidenum">
              <a:rPr lang="en-US">
                <a:latin typeface="Comic Sans MS" charset="0"/>
                <a:ea typeface="ＭＳ Ｐゴシック" charset="-128"/>
                <a:cs typeface="ＭＳ Ｐゴシック" charset="-128"/>
              </a:rPr>
              <a:pPr/>
              <a:t>10</a:t>
            </a:fld>
            <a:endParaRPr lang="en-US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600" dirty="0" err="1" smtClean="0">
                <a:latin typeface="Comic Sans MS" charset="0"/>
                <a:ea typeface="ＭＳ Ｐゴシック" charset="-128"/>
                <a:cs typeface="ＭＳ Ｐゴシック" charset="-128"/>
              </a:rPr>
              <a:t>Imaigne</a:t>
            </a:r>
            <a:r>
              <a:rPr lang="en-US" sz="16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 have a dataset of hourly temps </a:t>
            </a:r>
            <a:r>
              <a:rPr lang="en-US" sz="1600" baseline="0" dirty="0" smtClean="0">
                <a:latin typeface="Comic Sans MS" charset="0"/>
                <a:ea typeface="ＭＳ Ｐゴシック" charset="-128"/>
                <a:cs typeface="ＭＳ Ｐゴシック" charset="-128"/>
              </a:rPr>
              <a:t>at UBC for past two years </a:t>
            </a:r>
          </a:p>
          <a:p>
            <a:pPr>
              <a:spcBef>
                <a:spcPct val="0"/>
              </a:spcBef>
            </a:pPr>
            <a:r>
              <a:rPr lang="en-US" sz="1600" baseline="0" dirty="0" smtClean="0">
                <a:latin typeface="Comic Sans MS" charset="0"/>
                <a:ea typeface="ＭＳ Ｐゴシック" charset="-128"/>
                <a:cs typeface="ＭＳ Ｐゴシック" charset="-128"/>
              </a:rPr>
              <a:t>I might hypothesize / suggest that varies as annual and daily sinusoid.  How would you test?</a:t>
            </a:r>
          </a:p>
          <a:p>
            <a:pPr>
              <a:spcBef>
                <a:spcPct val="0"/>
              </a:spcBef>
            </a:pPr>
            <a:endParaRPr lang="en-US" sz="1600" baseline="0" dirty="0" smtClean="0">
              <a:latin typeface="Comic Sans MS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</a:pPr>
            <a:r>
              <a:rPr lang="en-US" sz="1600" baseline="0" dirty="0" smtClean="0">
                <a:latin typeface="Comic Sans MS" charset="0"/>
                <a:ea typeface="ＭＳ Ｐゴシック" charset="-128"/>
                <a:cs typeface="ＭＳ Ｐゴシック" charset="-128"/>
              </a:rPr>
              <a:t>Read in and plot your data</a:t>
            </a:r>
          </a:p>
          <a:p>
            <a:pPr>
              <a:spcBef>
                <a:spcPct val="0"/>
              </a:spcBef>
            </a:pPr>
            <a:r>
              <a:rPr lang="en-US" sz="1600" baseline="0" dirty="0" smtClean="0">
                <a:latin typeface="Comic Sans MS" charset="0"/>
                <a:ea typeface="ＭＳ Ｐゴシック" charset="-128"/>
                <a:cs typeface="ＭＳ Ｐゴシック" charset="-128"/>
              </a:rPr>
              <a:t>Plot my suggestion for variations</a:t>
            </a:r>
          </a:p>
          <a:p>
            <a:pPr>
              <a:spcBef>
                <a:spcPct val="0"/>
              </a:spcBef>
            </a:pPr>
            <a:r>
              <a:rPr lang="en-US" sz="1600" baseline="0" dirty="0" smtClean="0">
                <a:latin typeface="Comic Sans MS" charset="0"/>
                <a:ea typeface="ＭＳ Ｐゴシック" charset="-128"/>
                <a:cs typeface="ＭＳ Ｐゴシック" charset="-128"/>
              </a:rPr>
              <a:t>Compare visually and </a:t>
            </a:r>
            <a:r>
              <a:rPr lang="en-US" sz="1600" baseline="0" dirty="0" err="1" smtClean="0">
                <a:latin typeface="Comic Sans MS" charset="0"/>
                <a:ea typeface="ＭＳ Ｐゴシック" charset="-128"/>
                <a:cs typeface="ＭＳ Ｐゴシック" charset="-128"/>
              </a:rPr>
              <a:t>quantitavely</a:t>
            </a:r>
            <a:r>
              <a:rPr lang="en-US" sz="1600" baseline="0" smtClean="0">
                <a:latin typeface="Comic Sans MS" charset="0"/>
                <a:ea typeface="ＭＳ Ｐゴシック" charset="-128"/>
                <a:cs typeface="ＭＳ Ｐゴシック" charset="-128"/>
              </a:rPr>
              <a:t> </a:t>
            </a:r>
            <a:endParaRPr lang="en-US" sz="1600" dirty="0" smtClean="0">
              <a:latin typeface="Comic Sans MS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</a:pPr>
            <a:endParaRPr lang="en-US" sz="1600" dirty="0" smtClean="0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B639B-69E5-CF45-8BC0-57477E3E9ADB}" type="slidenum">
              <a:rPr lang="en-US">
                <a:latin typeface="Comic Sans MS" charset="0"/>
                <a:ea typeface="ＭＳ Ｐゴシック" charset="-128"/>
                <a:cs typeface="ＭＳ Ｐゴシック" charset="-128"/>
              </a:rPr>
              <a:pPr/>
              <a:t>11</a:t>
            </a:fld>
            <a:endParaRPr lang="en-US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6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TIME 5 MINS</a:t>
            </a:r>
          </a:p>
          <a:p>
            <a:pPr>
              <a:spcBef>
                <a:spcPct val="0"/>
              </a:spcBef>
            </a:pPr>
            <a:endParaRPr lang="en-US" sz="1600" dirty="0" smtClean="0">
              <a:latin typeface="Comic Sans MS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</a:pPr>
            <a:r>
              <a:rPr lang="en-US" sz="16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Introduce myself:  lecture notes, labs, </a:t>
            </a:r>
            <a:r>
              <a:rPr lang="en-US" sz="1600" dirty="0" err="1" smtClean="0">
                <a:latin typeface="Comic Sans MS" charset="0"/>
                <a:ea typeface="ＭＳ Ｐゴシック" charset="-128"/>
                <a:cs typeface="ＭＳ Ｐゴシック" charset="-128"/>
              </a:rPr>
              <a:t>worload</a:t>
            </a:r>
            <a:r>
              <a:rPr lang="en-US" sz="16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 issues</a:t>
            </a:r>
          </a:p>
          <a:p>
            <a:pPr>
              <a:spcBef>
                <a:spcPct val="0"/>
              </a:spcBef>
            </a:pPr>
            <a:r>
              <a:rPr lang="en-US" sz="16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I will post my lecture notes, typically as a </a:t>
            </a:r>
            <a:r>
              <a:rPr lang="en-US" sz="1600" dirty="0" err="1" smtClean="0">
                <a:latin typeface="Comic Sans MS" charset="0"/>
                <a:ea typeface="ＭＳ Ｐゴシック" charset="-128"/>
                <a:cs typeface="ＭＳ Ｐゴシック" charset="-128"/>
              </a:rPr>
              <a:t>pdf</a:t>
            </a:r>
            <a:r>
              <a:rPr lang="en-US" sz="16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 one slide/page, typically AFTER class so that they are complete including slides on discussion/activity that can’t be posted before class.</a:t>
            </a:r>
          </a:p>
          <a:p>
            <a:pPr>
              <a:spcBef>
                <a:spcPct val="0"/>
              </a:spcBef>
            </a:pPr>
            <a:r>
              <a:rPr lang="en-US" sz="16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Labs:  I won’t be there until 3:20pm on Tuesdays because of a teaching conflict.  Will try to introduce my labs in class.  There will be two TA’s present.  I will be there Wed lab all weeks.</a:t>
            </a:r>
          </a:p>
          <a:p>
            <a:pPr>
              <a:spcBef>
                <a:spcPct val="0"/>
              </a:spcBef>
            </a:pPr>
            <a:r>
              <a:rPr lang="en-US" sz="1600" dirty="0" smtClean="0">
                <a:latin typeface="Comic Sans MS" charset="0"/>
                <a:ea typeface="ＭＳ Ｐゴシック" charset="-128"/>
                <a:cs typeface="ＭＳ Ｐゴシック" charset="-128"/>
              </a:rPr>
              <a:t>Remind the students of the workload issue when assignments handed out.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B639B-69E5-CF45-8BC0-57477E3E9ADB}" type="slidenum">
              <a:rPr lang="en-US">
                <a:latin typeface="Comic Sans MS" charset="0"/>
                <a:ea typeface="ＭＳ Ｐゴシック" charset="-128"/>
                <a:cs typeface="ＭＳ Ｐゴシック" charset="-128"/>
              </a:rPr>
              <a:pPr/>
              <a:t>12</a:t>
            </a:fld>
            <a:endParaRPr lang="en-US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600" dirty="0" smtClean="0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B639B-69E5-CF45-8BC0-57477E3E9ADB}" type="slidenum">
              <a:rPr lang="en-US">
                <a:latin typeface="Comic Sans MS" charset="0"/>
                <a:ea typeface="ＭＳ Ｐゴシック" charset="-128"/>
                <a:cs typeface="ＭＳ Ｐゴシック" charset="-128"/>
              </a:rPr>
              <a:pPr/>
              <a:t>13</a:t>
            </a:fld>
            <a:endParaRPr lang="en-US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600" smtClean="0">
                <a:latin typeface="Comic Sans MS" charset="0"/>
                <a:ea typeface="ＭＳ Ｐゴシック" charset="-128"/>
                <a:cs typeface="ＭＳ Ｐゴシック" charset="-128"/>
              </a:rPr>
              <a:t>TIME 5 MINS</a:t>
            </a:r>
          </a:p>
          <a:p>
            <a:pPr>
              <a:spcBef>
                <a:spcPct val="0"/>
              </a:spcBef>
            </a:pPr>
            <a:endParaRPr lang="en-US" sz="1600" smtClean="0">
              <a:latin typeface="Comic Sans MS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</a:pPr>
            <a:r>
              <a:rPr lang="en-US" sz="1600" smtClean="0">
                <a:latin typeface="Comic Sans MS" charset="0"/>
                <a:ea typeface="ＭＳ Ｐゴシック" charset="-128"/>
                <a:cs typeface="ＭＳ Ｐゴシック" charset="-128"/>
              </a:rPr>
              <a:t>Introduce myself:  lecture notes, labs, worload issues</a:t>
            </a:r>
          </a:p>
          <a:p>
            <a:pPr>
              <a:spcBef>
                <a:spcPct val="0"/>
              </a:spcBef>
            </a:pPr>
            <a:r>
              <a:rPr lang="en-US" sz="1600" smtClean="0">
                <a:latin typeface="Comic Sans MS" charset="0"/>
                <a:ea typeface="ＭＳ Ｐゴシック" charset="-128"/>
                <a:cs typeface="ＭＳ Ｐゴシック" charset="-128"/>
              </a:rPr>
              <a:t>I will post my lecture notes, typically as a pdf one slide/page, typically AFTER class so that they are complete including slides on discussion/activity that can’t be posted before class.</a:t>
            </a:r>
          </a:p>
          <a:p>
            <a:pPr>
              <a:spcBef>
                <a:spcPct val="0"/>
              </a:spcBef>
            </a:pPr>
            <a:r>
              <a:rPr lang="en-US" sz="1600" smtClean="0">
                <a:latin typeface="Comic Sans MS" charset="0"/>
                <a:ea typeface="ＭＳ Ｐゴシック" charset="-128"/>
                <a:cs typeface="ＭＳ Ｐゴシック" charset="-128"/>
              </a:rPr>
              <a:t>Labs:  I won’t be there until 3:20pm on Tuesdays because of a teaching conflict.  Will try to introduce my labs in class.  There will be two TA’s present.  I will be there Wed lab all weeks.</a:t>
            </a:r>
          </a:p>
          <a:p>
            <a:pPr>
              <a:spcBef>
                <a:spcPct val="0"/>
              </a:spcBef>
            </a:pPr>
            <a:r>
              <a:rPr lang="en-US" sz="1600" smtClean="0">
                <a:latin typeface="Comic Sans MS" charset="0"/>
                <a:ea typeface="ＭＳ Ｐゴシック" charset="-128"/>
                <a:cs typeface="ＭＳ Ｐゴシック" charset="-128"/>
              </a:rPr>
              <a:t>Remind the students of the workload issue when assignments handed out.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B639B-69E5-CF45-8BC0-57477E3E9ADB}" type="slidenum">
              <a:rPr lang="en-US">
                <a:latin typeface="Comic Sans MS" charset="0"/>
                <a:ea typeface="ＭＳ Ｐゴシック" charset="-128"/>
                <a:cs typeface="ＭＳ Ｐゴシック" charset="-128"/>
              </a:rPr>
              <a:pPr/>
              <a:t>14</a:t>
            </a:fld>
            <a:endParaRPr lang="en-US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1600" dirty="0" smtClean="0"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04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6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1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7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4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4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9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9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0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4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3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9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84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0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38000">
              <a:schemeClr val="accent5">
                <a:lumMod val="40000"/>
                <a:lumOff val="60000"/>
                <a:alpha val="93000"/>
              </a:schemeClr>
            </a:gs>
            <a:gs pos="78000">
              <a:schemeClr val="bg1">
                <a:alpha val="93000"/>
              </a:schemeClr>
            </a:gs>
          </a:gsLst>
          <a:lin ang="49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10" tIns="45706" rIns="91410" bIns="45706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10" tIns="45706" rIns="91410" bIns="45706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53536-0916-6043-99EA-BCF065C7920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D279C-6739-CF4F-8C36-BBC62D88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059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793" indent="-342793" algn="l" defTabSz="45705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719" indent="-285660" algn="l" defTabSz="45705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2646" indent="-228529" algn="l" defTabSz="45705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599702" indent="-228529" algn="l" defTabSz="45705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6760" indent="-228529" algn="l" defTabSz="45705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3818" indent="-228529" algn="l" defTabSz="4570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76" indent="-228529" algn="l" defTabSz="4570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34" indent="-228529" algn="l" defTabSz="4570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91" indent="-228529" algn="l" defTabSz="4570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4570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4570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4570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4570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4570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charset="0"/>
                <a:ea typeface="ＭＳ Ｐゴシック" charset="-128"/>
                <a:cs typeface="ＭＳ Ｐゴシック" charset="-128"/>
              </a:rPr>
              <a:t>EOSC 211:  Computer Methods in Earth, Ocean and Atmospheric Sciences</a:t>
            </a:r>
            <a:br>
              <a:rPr lang="en-US" sz="3200" dirty="0"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/>
            </a:r>
            <a:b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Week 1:  Introduction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621280"/>
            <a:ext cx="8229600" cy="3504886"/>
          </a:xfrm>
        </p:spPr>
        <p:txBody>
          <a:bodyPr>
            <a:normAutofit fontScale="77500" lnSpcReduction="20000"/>
          </a:bodyPr>
          <a:lstStyle/>
          <a:p>
            <a:pPr eaLnBrk="0" hangingPunct="0"/>
            <a:r>
              <a:rPr lang="en-US" sz="2800" dirty="0">
                <a:solidFill>
                  <a:srgbClr val="0000FF"/>
                </a:solidFill>
                <a:latin typeface="Arial" charset="0"/>
              </a:rPr>
              <a:t>Today’s Class:  </a:t>
            </a:r>
          </a:p>
          <a:p>
            <a:pPr marL="1371600" lvl="2" indent="-457200" eaLnBrk="0" hangingPunct="0"/>
            <a:r>
              <a:rPr lang="en-US" sz="2800" dirty="0">
                <a:latin typeface="Arial" charset="0"/>
              </a:rPr>
              <a:t>Introductions</a:t>
            </a:r>
          </a:p>
          <a:p>
            <a:pPr marL="1371600" lvl="2" indent="-457200" eaLnBrk="0" hangingPunct="0"/>
            <a:r>
              <a:rPr lang="en-US" sz="2800">
                <a:latin typeface="Arial" charset="0"/>
              </a:rPr>
              <a:t>Logistics</a:t>
            </a:r>
            <a:r>
              <a:rPr lang="en-US" sz="2800" smtClean="0">
                <a:latin typeface="Arial" charset="0"/>
              </a:rPr>
              <a:t>:</a:t>
            </a:r>
            <a:endParaRPr lang="en-US" dirty="0" smtClean="0">
              <a:solidFill>
                <a:srgbClr val="FF0000"/>
              </a:solidFill>
              <a:latin typeface="Arial" charset="0"/>
            </a:endParaRPr>
          </a:p>
          <a:p>
            <a:pPr marL="1828800" lvl="3" indent="-457200" eaLnBrk="0" hangingPunct="0">
              <a:buFont typeface="Arial"/>
              <a:buChar char="•"/>
            </a:pPr>
            <a:r>
              <a:rPr lang="en-US" sz="2800" dirty="0" smtClean="0">
                <a:latin typeface="Arial" charset="0"/>
              </a:rPr>
              <a:t>syllabus, text, computer accounts, grading, workload, notes</a:t>
            </a:r>
          </a:p>
          <a:p>
            <a:pPr marL="1371600" lvl="2" indent="-457200" eaLnBrk="0" hangingPunct="0"/>
            <a:r>
              <a:rPr lang="en-US" sz="2800" dirty="0" smtClean="0">
                <a:latin typeface="Arial" charset="0"/>
              </a:rPr>
              <a:t>Why </a:t>
            </a:r>
            <a:r>
              <a:rPr lang="en-US" sz="2800" dirty="0">
                <a:latin typeface="Arial" charset="0"/>
              </a:rPr>
              <a:t>MATLAB</a:t>
            </a:r>
            <a:r>
              <a:rPr lang="en-US" sz="2800" dirty="0" smtClean="0">
                <a:latin typeface="Arial" charset="0"/>
              </a:rPr>
              <a:t>?</a:t>
            </a:r>
          </a:p>
          <a:p>
            <a:pPr marL="1371600" lvl="2" indent="-457200" eaLnBrk="0" hangingPunct="0"/>
            <a:r>
              <a:rPr lang="en-US" sz="2800" dirty="0" smtClean="0">
                <a:latin typeface="Arial" charset="0"/>
              </a:rPr>
              <a:t>What can we do with it?</a:t>
            </a:r>
          </a:p>
          <a:p>
            <a:pPr marL="1371600" lvl="2" indent="-457200" eaLnBrk="0" hangingPunct="0"/>
            <a:r>
              <a:rPr lang="en-US" sz="2800" dirty="0" smtClean="0">
                <a:latin typeface="Arial" charset="0"/>
              </a:rPr>
              <a:t>In-class exercise</a:t>
            </a:r>
          </a:p>
          <a:p>
            <a:pPr marL="1371600" lvl="2" indent="-457200" eaLnBrk="0" hangingPunct="0"/>
            <a:r>
              <a:rPr lang="en-US" sz="2800" dirty="0">
                <a:latin typeface="Arial" charset="0"/>
              </a:rPr>
              <a:t>Problem </a:t>
            </a:r>
            <a:r>
              <a:rPr lang="en-US" sz="2800" dirty="0" smtClean="0">
                <a:latin typeface="Arial" charset="0"/>
              </a:rPr>
              <a:t>solving</a:t>
            </a:r>
            <a:endParaRPr lang="en-US" sz="2800" dirty="0">
              <a:latin typeface="Arial" charset="0"/>
            </a:endParaRPr>
          </a:p>
          <a:p>
            <a:pPr marL="1371600" lvl="2" indent="-457200" eaLnBrk="0" hangingPunct="0"/>
            <a:r>
              <a:rPr lang="en-US" sz="2800" dirty="0">
                <a:latin typeface="Arial" charset="0"/>
              </a:rPr>
              <a:t>To Do for next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7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Why MATLAB?</a:t>
            </a:r>
          </a:p>
        </p:txBody>
      </p:sp>
      <p:pic>
        <p:nvPicPr>
          <p:cNvPr id="4" name="Picture 3" descr="why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01700"/>
            <a:ext cx="7759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152400" y="1524000"/>
            <a:ext cx="8991600" cy="16927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Why MATLAB?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What </a:t>
            </a: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will </a:t>
            </a:r>
            <a:r>
              <a:rPr lang="en-US" sz="2800" dirty="0" smtClean="0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you be </a:t>
            </a: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able to do </a:t>
            </a:r>
            <a:r>
              <a:rPr lang="en-US" sz="28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at </a:t>
            </a: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the end of </a:t>
            </a:r>
            <a:r>
              <a:rPr lang="en-US" sz="28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the course?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write computer programs to model and analyze data in the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earth sciences</a:t>
            </a:r>
            <a:endParaRPr lang="en-US" sz="2400" dirty="0">
              <a:solidFill>
                <a:srgbClr val="0000FF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But Now to More Fun Stuff…..</a:t>
            </a:r>
          </a:p>
        </p:txBody>
      </p:sp>
    </p:spTree>
    <p:extLst>
      <p:ext uri="{BB962C8B-B14F-4D97-AF65-F5344CB8AC3E}">
        <p14:creationId xmlns:p14="http://schemas.microsoft.com/office/powerpoint/2010/main" val="3590078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Examples ….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76200" y="5048202"/>
            <a:ext cx="8991600" cy="156966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sz="2400" dirty="0">
                <a:latin typeface="Arial" pitchFamily="-105" charset="0"/>
                <a:ea typeface="Arial" pitchFamily="-105" charset="0"/>
                <a:cs typeface="Arial" pitchFamily="-105" charset="0"/>
              </a:rPr>
              <a:t>p</a:t>
            </a:r>
            <a:r>
              <a:rPr lang="en-US" sz="24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lotting:  </a:t>
            </a:r>
            <a:r>
              <a:rPr lang="en-US" sz="2400" dirty="0">
                <a:latin typeface="Arial" pitchFamily="-105" charset="0"/>
                <a:ea typeface="Arial" pitchFamily="-105" charset="0"/>
                <a:cs typeface="Arial" pitchFamily="-105" charset="0"/>
              </a:rPr>
              <a:t>time series, geographically, </a:t>
            </a:r>
            <a:r>
              <a:rPr lang="en-US" sz="24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histograms, contour plots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extract data from given geographical region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smooth data; deal with data gaps; compute variability in data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c</a:t>
            </a:r>
            <a:r>
              <a:rPr lang="en-US" sz="2400" dirty="0" smtClean="0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ompute a simple model and see how well it fits your data</a:t>
            </a:r>
          </a:p>
        </p:txBody>
      </p:sp>
      <p:pic>
        <p:nvPicPr>
          <p:cNvPr id="7" name="Picture 6" descr="Cratermap.pdf"/>
          <p:cNvPicPr/>
          <p:nvPr/>
        </p:nvPicPr>
        <p:blipFill rotWithShape="1">
          <a:blip r:embed="rId3"/>
          <a:srcRect t="5084" b="19254"/>
          <a:stretch/>
        </p:blipFill>
        <p:spPr>
          <a:xfrm>
            <a:off x="76200" y="816359"/>
            <a:ext cx="3456709" cy="18929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05065" y="914400"/>
            <a:ext cx="5334135" cy="3505476"/>
            <a:chOff x="3505065" y="914400"/>
            <a:chExt cx="5334135" cy="3505476"/>
          </a:xfrm>
        </p:grpSpPr>
        <p:pic>
          <p:nvPicPr>
            <p:cNvPr id="8" name="Picture 7" descr="lola2.tiff"/>
            <p:cNvPicPr>
              <a:picLocks noChangeAspect="1"/>
            </p:cNvPicPr>
            <p:nvPr/>
          </p:nvPicPr>
          <p:blipFill>
            <a:blip r:embed="rId4"/>
            <a:srcRect l="7328" r="47656" b="55555"/>
            <a:stretch>
              <a:fillRect/>
            </a:stretch>
          </p:blipFill>
          <p:spPr bwMode="auto">
            <a:xfrm>
              <a:off x="5562600" y="914400"/>
              <a:ext cx="3276600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7" descr="lola2.tiff"/>
            <p:cNvPicPr>
              <a:picLocks noChangeAspect="1"/>
            </p:cNvPicPr>
            <p:nvPr/>
          </p:nvPicPr>
          <p:blipFill rotWithShape="1">
            <a:blip r:embed="rId4"/>
            <a:srcRect l="34548" t="51111" r="32982" b="3333"/>
            <a:stretch/>
          </p:blipFill>
          <p:spPr bwMode="auto">
            <a:xfrm>
              <a:off x="3505065" y="1662579"/>
              <a:ext cx="2085878" cy="2757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9" descr="jess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47"/>
          <a:stretch/>
        </p:blipFill>
        <p:spPr>
          <a:xfrm>
            <a:off x="254000" y="2831632"/>
            <a:ext cx="2786303" cy="195061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55145" y="4015896"/>
            <a:ext cx="3856767" cy="569943"/>
            <a:chOff x="5155145" y="4015896"/>
            <a:chExt cx="3856767" cy="569943"/>
          </a:xfrm>
        </p:grpSpPr>
        <p:pic>
          <p:nvPicPr>
            <p:cNvPr id="13" name="Picture 12" descr="gr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0176" y="4015896"/>
              <a:ext cx="3261736" cy="195816"/>
            </a:xfrm>
            <a:prstGeom prst="rect">
              <a:avLst/>
            </a:prstGeom>
          </p:spPr>
        </p:pic>
        <p:pic>
          <p:nvPicPr>
            <p:cNvPr id="14" name="Picture 13" descr="jesstitl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145" y="4180548"/>
              <a:ext cx="3855457" cy="405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75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Examples ….</a:t>
            </a:r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143933" y="914400"/>
            <a:ext cx="8991600" cy="12003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 sz="24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Here’s an example of a data set where physics predicts that the quantity on the y axis will increase as the quantity on the x-axis increases.   </a:t>
            </a:r>
            <a:endParaRPr lang="en-US" sz="2400" dirty="0" smtClean="0">
              <a:solidFill>
                <a:srgbClr val="FF0000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pic>
        <p:nvPicPr>
          <p:cNvPr id="6" name="Picture 5" descr="rss_rhelio_all_X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67" y="2100517"/>
            <a:ext cx="4899414" cy="3516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5617032"/>
            <a:ext cx="8001000" cy="1015663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…hmmm.… well </a:t>
            </a:r>
            <a:r>
              <a:rPr lang="en-US" sz="2400" dirty="0" err="1" smtClean="0">
                <a:solidFill>
                  <a:srgbClr val="0000FF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kinda</a:t>
            </a:r>
            <a:r>
              <a:rPr lang="en-US" sz="2400" dirty="0" smtClean="0">
                <a:solidFill>
                  <a:srgbClr val="0000FF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… but……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my points are hard to see – I could improve my plot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what is all the scatter?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63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Examples ….</a:t>
            </a:r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143933" y="914400"/>
            <a:ext cx="8991600" cy="8309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 sz="24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I suspect that another quantity that I also measure might be playing a role.  I can color-code my points by this quantity:</a:t>
            </a:r>
            <a:endParaRPr lang="en-US" sz="2400" dirty="0" smtClean="0">
              <a:solidFill>
                <a:srgbClr val="FF0000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8661" y="5601004"/>
            <a:ext cx="8305800" cy="1015663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Now we can see that indeed this quantity is important. 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When it is high (reddish points) the quantity on the y-axis is systematically lower and vice versa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71600" y="1873443"/>
            <a:ext cx="6279111" cy="3581119"/>
            <a:chOff x="1371600" y="1752600"/>
            <a:chExt cx="6563591" cy="3992599"/>
          </a:xfrm>
        </p:grpSpPr>
        <p:pic>
          <p:nvPicPr>
            <p:cNvPr id="3" name="Picture 2" descr="rss_rhelio_activity_allX2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752600"/>
              <a:ext cx="6563591" cy="3992599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 bwMode="auto">
            <a:xfrm flipV="1">
              <a:off x="2438400" y="3810000"/>
              <a:ext cx="4419600" cy="304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4327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…a complicated figure comparing 3 different data sources measuring currents at different </a:t>
            </a:r>
            <a:r>
              <a:rPr lang="en-US" dirty="0" err="1" smtClean="0"/>
              <a:t>palces</a:t>
            </a:r>
            <a:r>
              <a:rPr lang="en-US" dirty="0" smtClean="0"/>
              <a:t> and times in the Strait of Georgia…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ransect_ex_Sep20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81" y="1710127"/>
            <a:ext cx="7934052" cy="486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76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712386" cy="1612758"/>
          </a:xfrm>
          <a:prstGeom prst="rect">
            <a:avLst/>
          </a:prstGeom>
        </p:spPr>
      </p:pic>
      <p:pic>
        <p:nvPicPr>
          <p:cNvPr id="5" name="Content Placeholder 7" descr="Fig1_rivermap2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b="3471"/>
          <a:stretch/>
        </p:blipFill>
        <p:spPr>
          <a:xfrm>
            <a:off x="3487269" y="-39620"/>
            <a:ext cx="5656732" cy="68760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844592"/>
            <a:ext cx="2485812" cy="3517826"/>
          </a:xfrm>
        </p:spPr>
        <p:txBody>
          <a:bodyPr/>
          <a:lstStyle/>
          <a:p>
            <a:r>
              <a:rPr lang="en-US" dirty="0" smtClean="0"/>
              <a:t>…or plot on a map to see spatial trends!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4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152400" y="1524000"/>
            <a:ext cx="8991600" cy="5139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Why MATLAB?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What </a:t>
            </a: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will </a:t>
            </a:r>
            <a:r>
              <a:rPr lang="en-US" sz="28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you be </a:t>
            </a: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able to do </a:t>
            </a:r>
            <a:r>
              <a:rPr lang="en-US" sz="28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at </a:t>
            </a: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the end of </a:t>
            </a:r>
            <a:r>
              <a:rPr lang="en-US" sz="28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the course?</a:t>
            </a:r>
          </a:p>
          <a:p>
            <a:pPr lvl="2" indent="-457200">
              <a:buFont typeface="Arial"/>
              <a:buChar char="•"/>
              <a:defRPr/>
            </a:pPr>
            <a:r>
              <a:rPr lang="en-US" sz="2400" dirty="0">
                <a:latin typeface="Arial"/>
                <a:cs typeface="Arial"/>
              </a:rPr>
              <a:t>write computer programs to model and analyze data in the </a:t>
            </a:r>
            <a:r>
              <a:rPr lang="en-US" sz="2400" dirty="0" smtClean="0">
                <a:latin typeface="Arial"/>
                <a:cs typeface="Arial"/>
              </a:rPr>
              <a:t>earth sciences</a:t>
            </a:r>
            <a:endParaRPr lang="en-US" sz="2400" dirty="0">
              <a:latin typeface="Arial" pitchFamily="-105" charset="0"/>
              <a:ea typeface="Arial" pitchFamily="-105" charset="0"/>
              <a:cs typeface="Arial" pitchFamily="-105" charset="0"/>
            </a:endParaRPr>
          </a:p>
          <a:p>
            <a:pPr>
              <a:defRPr/>
            </a:pPr>
            <a:endParaRPr lang="en-US" sz="2800" dirty="0" smtClean="0">
              <a:solidFill>
                <a:srgbClr val="000000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What we have to practice to get to this…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Breaking down a problem into a set of logical steps (an </a:t>
            </a:r>
            <a:r>
              <a:rPr lang="en-US" sz="2400" u="sng" dirty="0" smtClean="0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)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Arial"/>
                <a:ea typeface="Arial" pitchFamily="-105" charset="0"/>
                <a:cs typeface="Arial"/>
              </a:rPr>
              <a:t>Writing and </a:t>
            </a:r>
            <a:r>
              <a:rPr lang="en-US" sz="2400" u="sng" dirty="0" smtClean="0">
                <a:solidFill>
                  <a:srgbClr val="0000FF"/>
                </a:solidFill>
                <a:latin typeface="Arial"/>
                <a:ea typeface="Arial" pitchFamily="-105" charset="0"/>
                <a:cs typeface="Arial"/>
              </a:rPr>
              <a:t>debugging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ea typeface="Arial" pitchFamily="-105" charset="0"/>
                <a:cs typeface="Arial"/>
              </a:rPr>
              <a:t> MATLAB programs to implement your algorithm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Arial"/>
                <a:ea typeface="Arial" pitchFamily="-105" charset="0"/>
                <a:cs typeface="Arial"/>
              </a:rPr>
              <a:t>Modifying existing code to make it more readable /efficient / </a:t>
            </a:r>
            <a:r>
              <a:rPr lang="en-US" sz="2400" u="sng" dirty="0" smtClean="0">
                <a:solidFill>
                  <a:srgbClr val="0000FF"/>
                </a:solidFill>
                <a:latin typeface="Arial"/>
                <a:ea typeface="Arial" pitchFamily="-105" charset="0"/>
                <a:cs typeface="Arial"/>
              </a:rPr>
              <a:t>well-documented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Arial"/>
                <a:ea typeface="Arial" pitchFamily="-105" charset="0"/>
                <a:cs typeface="Arial"/>
              </a:rPr>
              <a:t>Creating scientifically informative and appealing </a:t>
            </a:r>
            <a:r>
              <a:rPr lang="en-US" sz="2400" u="sng" dirty="0" smtClean="0">
                <a:solidFill>
                  <a:srgbClr val="0000FF"/>
                </a:solidFill>
                <a:latin typeface="Arial"/>
                <a:ea typeface="Arial" pitchFamily="-105" charset="0"/>
                <a:cs typeface="Arial"/>
              </a:rPr>
              <a:t>plots</a:t>
            </a:r>
            <a:endParaRPr lang="en-US" sz="2400" u="sng" dirty="0">
              <a:solidFill>
                <a:srgbClr val="0000FF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But Now to More Fun Stuff…..</a:t>
            </a:r>
          </a:p>
        </p:txBody>
      </p:sp>
    </p:spTree>
    <p:extLst>
      <p:ext uri="{BB962C8B-B14F-4D97-AF65-F5344CB8AC3E}">
        <p14:creationId xmlns:p14="http://schemas.microsoft.com/office/powerpoint/2010/main" val="1483704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494" y="2483668"/>
            <a:ext cx="8229600" cy="1143000"/>
          </a:xfrm>
        </p:spPr>
        <p:txBody>
          <a:bodyPr/>
          <a:lstStyle/>
          <a:p>
            <a:r>
              <a:rPr lang="en-US" dirty="0" smtClean="0"/>
              <a:t>Worksheet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_for_class1_20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66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46" y="274638"/>
            <a:ext cx="8229600" cy="1143000"/>
          </a:xfrm>
        </p:spPr>
        <p:txBody>
          <a:bodyPr/>
          <a:lstStyle/>
          <a:p>
            <a:r>
              <a:rPr lang="en-US" dirty="0" smtClean="0"/>
              <a:t>Who We Are and What We Do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Instructors: Catherine </a:t>
            </a:r>
            <a:r>
              <a:rPr lang="en-US" sz="2400" dirty="0"/>
              <a:t>Johnson and Rich </a:t>
            </a:r>
            <a:r>
              <a:rPr lang="en-US" sz="2400" dirty="0" err="1"/>
              <a:t>Pawlowicz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TAs</a:t>
            </a:r>
            <a:r>
              <a:rPr lang="en-US" sz="2400" dirty="0"/>
              <a:t>: Georgia Peterson, Sam Stevens, </a:t>
            </a:r>
            <a:r>
              <a:rPr lang="en-US" sz="2400" dirty="0" err="1"/>
              <a:t>Geena</a:t>
            </a:r>
            <a:r>
              <a:rPr lang="en-US" sz="2400" dirty="0"/>
              <a:t> </a:t>
            </a:r>
            <a:r>
              <a:rPr lang="en-US" sz="2400" dirty="0" err="1" smtClean="0"/>
              <a:t>Littel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206" y="2648141"/>
            <a:ext cx="1346203" cy="1346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51" y="4207107"/>
            <a:ext cx="2133995" cy="1604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46" y="3163947"/>
            <a:ext cx="5303310" cy="1412835"/>
          </a:xfrm>
          <a:prstGeom prst="rect">
            <a:avLst/>
          </a:prstGeom>
        </p:spPr>
      </p:pic>
      <p:pic>
        <p:nvPicPr>
          <p:cNvPr id="12" name="Picture 11" descr="2018-05-06-01424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1" y="3426508"/>
            <a:ext cx="2353525" cy="1580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0884" y="4677631"/>
            <a:ext cx="3890602" cy="12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95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5 Steps in Solving a problem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7058"/>
            <a:ext cx="8229600" cy="37606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 the problem clearly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inputs and outputs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Work the problem by hand for a simple set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 a MATLAB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with a variety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2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To DO for next week:</a:t>
            </a:r>
            <a:endParaRPr lang="en-US" sz="3200" dirty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304800" y="1219200"/>
            <a:ext cx="89154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latin typeface="Arial" charset="0"/>
              </a:rPr>
              <a:t>BEFORE first lab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sz="2400" dirty="0" smtClean="0">
                <a:latin typeface="Arial" charset="0"/>
              </a:rPr>
              <a:t>get 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</a:rPr>
              <a:t>computer account - $25</a:t>
            </a:r>
            <a:r>
              <a:rPr lang="en-US" sz="2400" dirty="0" smtClean="0">
                <a:latin typeface="Arial" charset="0"/>
              </a:rPr>
              <a:t>:  go to front desk in Earth Sciences Building, Room 2020, 9:00am-11:30 </a:t>
            </a:r>
            <a:r>
              <a:rPr lang="en-US" sz="2400" dirty="0">
                <a:latin typeface="Arial" charset="0"/>
              </a:rPr>
              <a:t>or </a:t>
            </a:r>
            <a:r>
              <a:rPr lang="en-US" sz="2400" dirty="0" smtClean="0">
                <a:latin typeface="Arial" charset="0"/>
              </a:rPr>
              <a:t>2:00-4:00pm</a:t>
            </a:r>
            <a:endParaRPr lang="en-US" sz="2400" dirty="0">
              <a:latin typeface="Arial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sz="2400" dirty="0" smtClean="0">
                <a:latin typeface="Arial" charset="0"/>
              </a:rPr>
              <a:t>See Ian or Alicia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sz="2400" b="1" dirty="0" smtClean="0">
                <a:latin typeface="Arial" charset="0"/>
              </a:rPr>
              <a:t>Exact cash only</a:t>
            </a:r>
          </a:p>
          <a:p>
            <a:pPr eaLnBrk="0" hangingPunct="0"/>
            <a:r>
              <a:rPr lang="en-US" sz="2400" b="1" dirty="0" smtClean="0">
                <a:latin typeface="Arial" charset="0"/>
              </a:rPr>
              <a:t>OR  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rial" charset="0"/>
              </a:rPr>
              <a:t>Install MATLAB on your laptop (free for UBC students)</a:t>
            </a:r>
            <a:endParaRPr lang="en-US" sz="2400" dirty="0" smtClean="0">
              <a:latin typeface="Arial" charset="0"/>
            </a:endParaRPr>
          </a:p>
          <a:p>
            <a:pPr eaLnBrk="0" hangingPunct="0"/>
            <a:endParaRPr lang="en-US" sz="2400" dirty="0" smtClean="0">
              <a:latin typeface="Arial" charset="0"/>
            </a:endParaRPr>
          </a:p>
          <a:p>
            <a:pPr eaLnBrk="0" hangingPunct="0"/>
            <a:r>
              <a:rPr lang="en-US" sz="2000" dirty="0" smtClean="0">
                <a:latin typeface="Arial" charset="0"/>
              </a:rPr>
              <a:t> </a:t>
            </a:r>
            <a:endParaRPr lang="en-US" sz="2400" dirty="0" smtClean="0">
              <a:latin typeface="Arial" charset="0"/>
            </a:endParaRPr>
          </a:p>
          <a:p>
            <a:pPr eaLnBrk="0" hangingPunct="0"/>
            <a:r>
              <a:rPr lang="en-US" sz="2400" dirty="0" smtClean="0">
                <a:latin typeface="Arial" charset="0"/>
              </a:rPr>
              <a:t>BEFORE TUES CLASS: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sz="2400" dirty="0" smtClean="0">
                <a:latin typeface="Arial" charset="0"/>
              </a:rPr>
              <a:t>Week02 reading</a:t>
            </a:r>
          </a:p>
          <a:p>
            <a:pPr marL="800100" lvl="1" indent="-342900" eaLnBrk="0" hangingPunct="0">
              <a:buFont typeface="Arial"/>
              <a:buChar char="•"/>
            </a:pPr>
            <a:r>
              <a:rPr lang="nl-NL" sz="2400" dirty="0" smtClean="0">
                <a:solidFill>
                  <a:srgbClr val="FF0000"/>
                </a:solidFill>
                <a:latin typeface="Arial"/>
                <a:cs typeface="Arial"/>
              </a:rPr>
              <a:t> Pg 3-40, 75-80, 89-101 (</a:t>
            </a:r>
            <a:r>
              <a:rPr lang="nl-NL" sz="2400" dirty="0" err="1" smtClean="0">
                <a:solidFill>
                  <a:srgbClr val="FF0000"/>
                </a:solidFill>
                <a:latin typeface="Arial"/>
                <a:cs typeface="Arial"/>
              </a:rPr>
              <a:t>parts</a:t>
            </a:r>
            <a:r>
              <a:rPr lang="nl-NL" sz="2400" dirty="0" smtClean="0">
                <a:solidFill>
                  <a:srgbClr val="FF0000"/>
                </a:solidFill>
                <a:latin typeface="Arial"/>
                <a:cs typeface="Arial"/>
              </a:rPr>
              <a:t> of </a:t>
            </a:r>
            <a:r>
              <a:rPr lang="nl-NL" sz="2400" dirty="0" err="1" smtClean="0">
                <a:solidFill>
                  <a:srgbClr val="FF0000"/>
                </a:solidFill>
                <a:latin typeface="Arial"/>
                <a:cs typeface="Arial"/>
              </a:rPr>
              <a:t>Chaps</a:t>
            </a:r>
            <a:r>
              <a:rPr lang="nl-NL" sz="2400" dirty="0" smtClean="0">
                <a:solidFill>
                  <a:srgbClr val="FF0000"/>
                </a:solidFill>
                <a:latin typeface="Arial"/>
                <a:cs typeface="Arial"/>
              </a:rPr>
              <a:t> 1-3), </a:t>
            </a:r>
            <a:r>
              <a:rPr lang="nl-NL" sz="2400" dirty="0" err="1" smtClean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lang="nl-NL" sz="24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nl-NL" sz="2400" dirty="0" err="1" smtClean="0">
                <a:solidFill>
                  <a:srgbClr val="FF0000"/>
                </a:solidFill>
                <a:latin typeface="Arial"/>
                <a:cs typeface="Arial"/>
              </a:rPr>
              <a:t>skim</a:t>
            </a:r>
            <a:r>
              <a:rPr lang="nl-NL" sz="2400" dirty="0" smtClean="0">
                <a:solidFill>
                  <a:srgbClr val="FF0000"/>
                </a:solidFill>
                <a:latin typeface="Arial"/>
                <a:cs typeface="Arial"/>
              </a:rPr>
              <a:t> 557-564 (Appendix 1).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381000" y="4844399"/>
            <a:ext cx="8368827" cy="1540331"/>
          </a:xfrm>
          <a:prstGeom prst="ellipse">
            <a:avLst/>
          </a:prstGeom>
          <a:noFill/>
          <a:ln w="50800">
            <a:solidFill>
              <a:schemeClr val="accent1">
                <a:shade val="95000"/>
                <a:satMod val="105000"/>
                <a:alpha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Logistics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77" y="1401800"/>
            <a:ext cx="9026024" cy="529015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004080"/>
                </a:solidFill>
                <a:latin typeface="Arial" charset="0"/>
              </a:rPr>
              <a:t>…See </a:t>
            </a:r>
            <a:r>
              <a:rPr lang="en-US" b="1" dirty="0">
                <a:solidFill>
                  <a:srgbClr val="004080"/>
                </a:solidFill>
                <a:latin typeface="Arial" charset="0"/>
              </a:rPr>
              <a:t>course syllabus for details</a:t>
            </a:r>
          </a:p>
          <a:p>
            <a:endParaRPr lang="en-US" dirty="0" smtClean="0"/>
          </a:p>
          <a:p>
            <a:pPr eaLnBrk="0" hangingPunct="0"/>
            <a:r>
              <a:rPr lang="en-US" sz="3100" dirty="0">
                <a:solidFill>
                  <a:srgbClr val="0000FF"/>
                </a:solidFill>
                <a:latin typeface="Arial" charset="0"/>
              </a:rPr>
              <a:t>Canvas </a:t>
            </a:r>
          </a:p>
          <a:p>
            <a:pPr lvl="2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We will use Canvas for disseminating notes, worksheets, labs </a:t>
            </a:r>
            <a:r>
              <a:rPr lang="en-US" sz="2300" dirty="0" err="1">
                <a:solidFill>
                  <a:srgbClr val="000000"/>
                </a:solidFill>
                <a:latin typeface="Arial" charset="0"/>
              </a:rPr>
              <a:t>etc</a:t>
            </a:r>
            <a:r>
              <a:rPr lang="en-US" sz="2300" dirty="0">
                <a:solidFill>
                  <a:srgbClr val="000000"/>
                </a:solidFill>
                <a:latin typeface="Arial" charset="0"/>
              </a:rPr>
              <a:t> and for you to hand stuff in</a:t>
            </a:r>
            <a:r>
              <a:rPr lang="en-US" sz="2300" dirty="0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lvl="2" eaLnBrk="0" hangingPunct="0"/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r>
              <a:rPr lang="en-US" sz="3100" dirty="0" smtClean="0">
                <a:solidFill>
                  <a:srgbClr val="0000FF"/>
                </a:solidFill>
              </a:rPr>
              <a:t>Class is built around labs:</a:t>
            </a:r>
          </a:p>
          <a:p>
            <a:pPr lvl="2"/>
            <a:r>
              <a:rPr lang="en-US" sz="2300" dirty="0" smtClean="0"/>
              <a:t>“lectures” are mostly paper worksheets to prepare for labs (RP or CJ)</a:t>
            </a:r>
          </a:p>
          <a:p>
            <a:pPr lvl="2"/>
            <a:r>
              <a:rPr lang="en-US" sz="2300" dirty="0" smtClean="0"/>
              <a:t>Tuesday class introduces concepts, Thursday summarizes…</a:t>
            </a:r>
          </a:p>
          <a:p>
            <a:pPr lvl="2"/>
            <a:r>
              <a:rPr lang="en-US" sz="2300" dirty="0" smtClean="0"/>
              <a:t>“labs” are computer work, modeled to be “pieces” of a real problems.  At least one instructor usually present plus </a:t>
            </a:r>
            <a:r>
              <a:rPr lang="en-US" sz="2300" dirty="0" err="1" smtClean="0"/>
              <a:t>TAs.</a:t>
            </a:r>
            <a:endParaRPr lang="en-US" sz="2300" dirty="0" smtClean="0"/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  <a:latin typeface="Arial" charset="0"/>
            </a:endParaRPr>
          </a:p>
          <a:p>
            <a:r>
              <a:rPr lang="en-US" sz="3100" dirty="0" smtClean="0">
                <a:solidFill>
                  <a:srgbClr val="0000FF"/>
                </a:solidFill>
                <a:latin typeface="Arial" charset="0"/>
              </a:rPr>
              <a:t>Assignments: </a:t>
            </a:r>
          </a:p>
          <a:p>
            <a:pPr lvl="2"/>
            <a:r>
              <a:rPr lang="en-US" sz="2300" dirty="0" smtClean="0">
                <a:solidFill>
                  <a:srgbClr val="000000"/>
                </a:solidFill>
                <a:latin typeface="Arial" charset="0"/>
              </a:rPr>
              <a:t>like labs but more complex – like real problems.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Arial" charset="0"/>
            </a:endParaRPr>
          </a:p>
          <a:p>
            <a:r>
              <a:rPr lang="en-US" sz="3100" dirty="0" smtClean="0">
                <a:solidFill>
                  <a:srgbClr val="0000FF"/>
                </a:solidFill>
                <a:latin typeface="Arial" charset="0"/>
              </a:rPr>
              <a:t>Mid-term + final are like in-class worksheets </a:t>
            </a:r>
            <a:endParaRPr lang="en-US" sz="3100" dirty="0">
              <a:solidFill>
                <a:srgbClr val="0000FF"/>
              </a:solidFill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7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Logistics - II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358409"/>
              </p:ext>
            </p:extLst>
          </p:nvPr>
        </p:nvGraphicFramePr>
        <p:xfrm>
          <a:off x="138791" y="1541119"/>
          <a:ext cx="8855134" cy="3399831"/>
        </p:xfrm>
        <a:graphic>
          <a:graphicData uri="http://schemas.openxmlformats.org/drawingml/2006/table">
            <a:tbl>
              <a:tblPr/>
              <a:tblGrid>
                <a:gridCol w="852626"/>
                <a:gridCol w="974430"/>
                <a:gridCol w="1936680"/>
                <a:gridCol w="876988"/>
                <a:gridCol w="682101"/>
                <a:gridCol w="957661"/>
                <a:gridCol w="1726456"/>
                <a:gridCol w="848192"/>
              </a:tblGrid>
              <a:tr h="756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Date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Lab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Assignments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Office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Mon:  </a:t>
                      </a:r>
                    </a:p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 am-noon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Office Hrs </a:t>
                      </a:r>
                      <a:endParaRPr lang="hr-H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hr-H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Fri: </a:t>
                      </a:r>
                      <a:r>
                        <a:rPr lang="hr-H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  <a:r>
                        <a:rPr lang="hr-H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:00</a:t>
                      </a:r>
                      <a:r>
                        <a:rPr lang="hr-H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hr-H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r>
                        <a:rPr lang="hr-H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</a:t>
                      </a:r>
                      <a:r>
                        <a:rPr lang="hr-H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r>
                        <a:rPr lang="hr-H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0am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Topic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Instructor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 6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Introduction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CJ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9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 11/13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Load/plot/scripts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Syntax &amp; Variables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CJ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 18/20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image/contour/indexing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Structures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CJ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9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 25/27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Claus.Clap.Eq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Meshgrid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/style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Operators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 2/4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if/if-else/local slope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Selection/Algorithms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9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 9/11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Running mean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Loops/Algorithms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 16/18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MIDTERM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Review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CJ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384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 23/25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Running median function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A1 - part 1 due</a:t>
                      </a:r>
                    </a:p>
                  </a:txBody>
                  <a:tcPr marL="11320" marR="11320" marT="1132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11320" marR="11320" marT="1132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CJ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8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 30/Nov 1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fprintf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 formatting /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34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 6/8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Debug existing code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A1 - part 2 due</a:t>
                      </a:r>
                    </a:p>
                  </a:txBody>
                  <a:tcPr marL="11320" marR="11320" marT="1132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Debugging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 13/15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interpolation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Interpolation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CJ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9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 20/22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Graphics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1320" marR="11320" marT="1132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 27/29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A2 due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Review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CJ</a:t>
                      </a:r>
                    </a:p>
                  </a:txBody>
                  <a:tcPr marL="11320" marR="11320" marT="1132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74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Logistics -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920" y="1343440"/>
            <a:ext cx="8963570" cy="5138089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004080"/>
                </a:solidFill>
                <a:latin typeface="Arial" charset="0"/>
              </a:rPr>
              <a:t>…See </a:t>
            </a:r>
            <a:r>
              <a:rPr lang="en-US" b="1" dirty="0">
                <a:solidFill>
                  <a:srgbClr val="004080"/>
                </a:solidFill>
                <a:latin typeface="Arial" charset="0"/>
              </a:rPr>
              <a:t>course syllabus for </a:t>
            </a:r>
            <a:r>
              <a:rPr lang="en-US" b="1" dirty="0" smtClean="0">
                <a:solidFill>
                  <a:srgbClr val="004080"/>
                </a:solidFill>
                <a:latin typeface="Arial" charset="0"/>
              </a:rPr>
              <a:t>details</a:t>
            </a:r>
          </a:p>
          <a:p>
            <a:pPr marL="0" indent="0" algn="ctr">
              <a:buNone/>
            </a:pPr>
            <a:endParaRPr lang="en-US" sz="3800" dirty="0" smtClean="0"/>
          </a:p>
          <a:p>
            <a:pPr eaLnBrk="0" hangingPunct="0"/>
            <a:r>
              <a:rPr lang="en-US" sz="3800" dirty="0" smtClean="0">
                <a:solidFill>
                  <a:srgbClr val="0000FF"/>
                </a:solidFill>
                <a:latin typeface="Arial" charset="0"/>
              </a:rPr>
              <a:t>Group Work class/exams</a:t>
            </a:r>
            <a:endParaRPr lang="en-US" sz="3800" dirty="0">
              <a:solidFill>
                <a:srgbClr val="0000FF"/>
              </a:solidFill>
              <a:latin typeface="Arial" charset="0"/>
            </a:endParaRPr>
          </a:p>
          <a:p>
            <a:pPr lvl="2" eaLnBrk="0" hangingPunct="0"/>
            <a:r>
              <a:rPr lang="en-US" sz="3300" dirty="0" smtClean="0">
                <a:solidFill>
                  <a:srgbClr val="000000"/>
                </a:solidFill>
                <a:latin typeface="Arial" charset="0"/>
              </a:rPr>
              <a:t>we </a:t>
            </a:r>
            <a:r>
              <a:rPr lang="en-US" sz="3300" dirty="0">
                <a:solidFill>
                  <a:srgbClr val="000000"/>
                </a:solidFill>
                <a:latin typeface="Arial" charset="0"/>
              </a:rPr>
              <a:t>will assign you a group </a:t>
            </a:r>
            <a:r>
              <a:rPr lang="en-US" sz="3300" dirty="0" smtClean="0">
                <a:solidFill>
                  <a:srgbClr val="000000"/>
                </a:solidFill>
                <a:latin typeface="Arial" charset="0"/>
              </a:rPr>
              <a:t>(4-5 </a:t>
            </a:r>
            <a:r>
              <a:rPr lang="en-US" sz="3300" dirty="0">
                <a:solidFill>
                  <a:srgbClr val="000000"/>
                </a:solidFill>
                <a:latin typeface="Arial" charset="0"/>
              </a:rPr>
              <a:t>people/group)</a:t>
            </a:r>
          </a:p>
          <a:p>
            <a:pPr lvl="2" eaLnBrk="0" hangingPunct="0"/>
            <a:r>
              <a:rPr lang="en-US" sz="3300" dirty="0" smtClean="0">
                <a:solidFill>
                  <a:srgbClr val="000000"/>
                </a:solidFill>
                <a:latin typeface="Arial" charset="0"/>
              </a:rPr>
              <a:t>we </a:t>
            </a:r>
            <a:r>
              <a:rPr lang="en-US" sz="3300" dirty="0">
                <a:solidFill>
                  <a:srgbClr val="000000"/>
                </a:solidFill>
                <a:latin typeface="Arial" charset="0"/>
              </a:rPr>
              <a:t>will use groups for in-class work</a:t>
            </a:r>
          </a:p>
          <a:p>
            <a:pPr lvl="2" eaLnBrk="0" hangingPunct="0"/>
            <a:r>
              <a:rPr lang="en-US" sz="3300" dirty="0" smtClean="0">
                <a:solidFill>
                  <a:srgbClr val="000000"/>
                </a:solidFill>
                <a:latin typeface="Arial" charset="0"/>
              </a:rPr>
              <a:t>also </a:t>
            </a:r>
            <a:r>
              <a:rPr lang="en-US" sz="3300" dirty="0">
                <a:solidFill>
                  <a:srgbClr val="000000"/>
                </a:solidFill>
                <a:latin typeface="Arial" charset="0"/>
              </a:rPr>
              <a:t>a group component to </a:t>
            </a:r>
            <a:r>
              <a:rPr lang="en-US" sz="3300" dirty="0" smtClean="0">
                <a:solidFill>
                  <a:srgbClr val="000000"/>
                </a:solidFill>
                <a:latin typeface="Arial" charset="0"/>
              </a:rPr>
              <a:t>exams</a:t>
            </a:r>
          </a:p>
          <a:p>
            <a:pPr marL="914117" lvl="2" indent="0" eaLnBrk="0" hangingPunct="0">
              <a:buNone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eaLnBrk="0" hangingPunct="0"/>
            <a:r>
              <a:rPr lang="en-US" sz="3800" dirty="0">
                <a:solidFill>
                  <a:srgbClr val="0000FF"/>
                </a:solidFill>
                <a:latin typeface="Arial" charset="0"/>
              </a:rPr>
              <a:t>“Pair Programming” in Labs</a:t>
            </a:r>
          </a:p>
          <a:p>
            <a:pPr lvl="2" eaLnBrk="0" hangingPunct="0"/>
            <a:r>
              <a:rPr lang="en-US" sz="3300" dirty="0" smtClean="0">
                <a:solidFill>
                  <a:srgbClr val="000000"/>
                </a:solidFill>
                <a:latin typeface="Arial" charset="0"/>
              </a:rPr>
              <a:t>just </a:t>
            </a:r>
            <a:r>
              <a:rPr lang="en-US" sz="3300" dirty="0">
                <a:solidFill>
                  <a:srgbClr val="000000"/>
                </a:solidFill>
                <a:latin typeface="Arial" charset="0"/>
              </a:rPr>
              <a:t>like it sounds, work in pairs</a:t>
            </a:r>
          </a:p>
          <a:p>
            <a:pPr lvl="2" eaLnBrk="0" hangingPunct="0"/>
            <a:r>
              <a:rPr lang="en-US" sz="3300" dirty="0" smtClean="0">
                <a:solidFill>
                  <a:srgbClr val="000000"/>
                </a:solidFill>
                <a:latin typeface="Arial" charset="0"/>
              </a:rPr>
              <a:t>enforced </a:t>
            </a:r>
            <a:r>
              <a:rPr lang="en-US" sz="3300" dirty="0">
                <a:solidFill>
                  <a:srgbClr val="000000"/>
                </a:solidFill>
                <a:latin typeface="Arial" charset="0"/>
              </a:rPr>
              <a:t>in first few labs, later up to </a:t>
            </a:r>
            <a:r>
              <a:rPr lang="en-US" sz="3300" dirty="0" smtClean="0">
                <a:solidFill>
                  <a:srgbClr val="000000"/>
                </a:solidFill>
                <a:latin typeface="Arial" charset="0"/>
              </a:rPr>
              <a:t>you</a:t>
            </a:r>
          </a:p>
          <a:p>
            <a:pPr lvl="2" eaLnBrk="0" hangingPunct="0"/>
            <a:r>
              <a:rPr lang="en-US" sz="3300" dirty="0">
                <a:solidFill>
                  <a:srgbClr val="000000"/>
                </a:solidFill>
                <a:latin typeface="Arial" charset="0"/>
              </a:rPr>
              <a:t>a</a:t>
            </a:r>
            <a:r>
              <a:rPr lang="en-US" sz="3300" dirty="0" smtClean="0">
                <a:solidFill>
                  <a:srgbClr val="000000"/>
                </a:solidFill>
                <a:latin typeface="Arial" charset="0"/>
              </a:rPr>
              <a:t>ssignments will be done in pairs (or max groups of 3)</a:t>
            </a:r>
          </a:p>
          <a:p>
            <a:pPr marL="914117" lvl="2" indent="0" eaLnBrk="0" hangingPunct="0">
              <a:buNone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eaLnBrk="0" hangingPunct="0"/>
            <a:r>
              <a:rPr lang="en-US" sz="3800" dirty="0">
                <a:solidFill>
                  <a:srgbClr val="0000FF"/>
                </a:solidFill>
              </a:rPr>
              <a:t>Collaboration, Copying and Plagiarism </a:t>
            </a:r>
            <a:r>
              <a:rPr lang="en-US" sz="3800" dirty="0" smtClean="0">
                <a:solidFill>
                  <a:srgbClr val="0000FF"/>
                </a:solidFill>
              </a:rPr>
              <a:t>Policy</a:t>
            </a:r>
            <a:endParaRPr lang="en-US" sz="3800" b="1" dirty="0" smtClean="0"/>
          </a:p>
          <a:p>
            <a:pPr lvl="2" eaLnBrk="0" hangingPunct="0">
              <a:lnSpc>
                <a:spcPct val="120000"/>
              </a:lnSpc>
            </a:pPr>
            <a:r>
              <a:rPr lang="en-US" sz="3300" dirty="0" smtClean="0"/>
              <a:t>“For </a:t>
            </a:r>
            <a:r>
              <a:rPr lang="en-US" sz="3300" dirty="0"/>
              <a:t>labs </a:t>
            </a:r>
            <a:r>
              <a:rPr lang="en-US" sz="3300" dirty="0" smtClean="0"/>
              <a:t>we </a:t>
            </a:r>
            <a:r>
              <a:rPr lang="en-US" sz="3300" dirty="0"/>
              <a:t>encourage collaboration using a pair-programming method. </a:t>
            </a:r>
            <a:r>
              <a:rPr lang="en-US" sz="3300" dirty="0" smtClean="0"/>
              <a:t>However</a:t>
            </a:r>
            <a:r>
              <a:rPr lang="en-US" sz="3300" dirty="0"/>
              <a:t>, you are expected to TRUTHFULLY REPORT: </a:t>
            </a:r>
            <a:r>
              <a:rPr lang="en-US" sz="3300" dirty="0" smtClean="0"/>
              <a:t>the </a:t>
            </a:r>
            <a:r>
              <a:rPr lang="en-US" sz="3300" dirty="0"/>
              <a:t>name of your partner(s), </a:t>
            </a:r>
            <a:r>
              <a:rPr lang="en-US" sz="3300" dirty="0" smtClean="0"/>
              <a:t>and the </a:t>
            </a:r>
            <a:r>
              <a:rPr lang="en-US" sz="3300" dirty="0"/>
              <a:t>level of collaboration. Using someone else’s code and claiming it as your own is plagiarism and will be treated as such</a:t>
            </a:r>
            <a:r>
              <a:rPr lang="en-US" sz="3300" dirty="0" smtClean="0"/>
              <a:t>.”</a:t>
            </a:r>
            <a:r>
              <a:rPr lang="en-US" sz="3300" b="1" dirty="0" smtClean="0"/>
              <a:t> </a:t>
            </a:r>
            <a:endParaRPr lang="en-US" sz="33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9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Logistics - 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05" y="1417638"/>
            <a:ext cx="8917499" cy="4611205"/>
          </a:xfrm>
        </p:spPr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004080"/>
                </a:solidFill>
                <a:latin typeface="Arial" charset="0"/>
              </a:rPr>
              <a:t>…See </a:t>
            </a:r>
            <a:r>
              <a:rPr lang="en-US" b="1" dirty="0">
                <a:solidFill>
                  <a:srgbClr val="004080"/>
                </a:solidFill>
                <a:latin typeface="Arial" charset="0"/>
              </a:rPr>
              <a:t>course syllabus for details</a:t>
            </a:r>
          </a:p>
          <a:p>
            <a:endParaRPr lang="en-US" dirty="0" smtClean="0"/>
          </a:p>
          <a:p>
            <a:r>
              <a:rPr lang="en-US" sz="6000" dirty="0" smtClean="0">
                <a:solidFill>
                  <a:srgbClr val="0000FF"/>
                </a:solidFill>
                <a:cs typeface="Arial"/>
              </a:rPr>
              <a:t>Final Assessment </a:t>
            </a:r>
          </a:p>
          <a:p>
            <a:pPr lvl="2"/>
            <a:r>
              <a:rPr lang="en-US" sz="4000" dirty="0" smtClean="0">
                <a:cs typeface="Arial"/>
              </a:rPr>
              <a:t>Labs 30%</a:t>
            </a:r>
            <a:r>
              <a:rPr lang="en-US" sz="4000" dirty="0">
                <a:cs typeface="Arial"/>
              </a:rPr>
              <a:t>; assignments </a:t>
            </a:r>
            <a:r>
              <a:rPr lang="en-US" sz="4000" dirty="0" smtClean="0">
                <a:cs typeface="Arial"/>
              </a:rPr>
              <a:t>25%</a:t>
            </a:r>
            <a:r>
              <a:rPr lang="en-US" sz="4000" dirty="0">
                <a:cs typeface="Arial"/>
              </a:rPr>
              <a:t>, midterm 15%, final 25%; mini-quizzes </a:t>
            </a:r>
            <a:r>
              <a:rPr lang="en-US" sz="4000" dirty="0" smtClean="0">
                <a:cs typeface="Arial"/>
              </a:rPr>
              <a:t>5%</a:t>
            </a:r>
          </a:p>
          <a:p>
            <a:pPr lvl="2"/>
            <a:r>
              <a:rPr lang="en-US" sz="4000" dirty="0" smtClean="0">
                <a:cs typeface="Arial"/>
              </a:rPr>
              <a:t>IF you fail individual parts of midterm / final combined you fail the course.</a:t>
            </a:r>
          </a:p>
          <a:p>
            <a:pPr lvl="2"/>
            <a:endParaRPr lang="en-US" dirty="0">
              <a:cs typeface="Arial"/>
            </a:endParaRPr>
          </a:p>
          <a:p>
            <a:r>
              <a:rPr lang="en-US" sz="6000" dirty="0" smtClean="0">
                <a:solidFill>
                  <a:srgbClr val="0000FF"/>
                </a:solidFill>
                <a:cs typeface="Arial"/>
              </a:rPr>
              <a:t>Labs</a:t>
            </a:r>
          </a:p>
          <a:p>
            <a:pPr lvl="2"/>
            <a:r>
              <a:rPr lang="en-US" sz="4000" dirty="0" smtClean="0">
                <a:cs typeface="Arial"/>
              </a:rPr>
              <a:t>9, but week 2 not graded and final mark is best 7 of remaining 8</a:t>
            </a:r>
          </a:p>
          <a:p>
            <a:pPr lvl="2"/>
            <a:r>
              <a:rPr lang="en-US" sz="4000" dirty="0" smtClean="0">
                <a:cs typeface="Arial"/>
              </a:rPr>
              <a:t>Graded out of 10 – usually one of 10/8/5/0 mark</a:t>
            </a:r>
          </a:p>
          <a:p>
            <a:pPr lvl="2"/>
            <a:r>
              <a:rPr lang="en-US" sz="4000" dirty="0" smtClean="0">
                <a:cs typeface="Arial"/>
              </a:rPr>
              <a:t>Due ELECTRONICALLY 4pm Fridays, they take more time then the 2-hr lab section</a:t>
            </a:r>
          </a:p>
          <a:p>
            <a:pPr marL="914117" lvl="2" indent="0">
              <a:buNone/>
            </a:pPr>
            <a:endParaRPr lang="en-US" dirty="0" smtClean="0">
              <a:cs typeface="Arial"/>
            </a:endParaRPr>
          </a:p>
          <a:p>
            <a:r>
              <a:rPr lang="en-US" sz="6000" dirty="0" smtClean="0">
                <a:solidFill>
                  <a:srgbClr val="0000FF"/>
                </a:solidFill>
                <a:cs typeface="Arial"/>
              </a:rPr>
              <a:t>Assignments</a:t>
            </a:r>
          </a:p>
          <a:p>
            <a:pPr lvl="2"/>
            <a:r>
              <a:rPr lang="en-US" sz="3800" dirty="0">
                <a:cs typeface="Arial"/>
              </a:rPr>
              <a:t>2</a:t>
            </a:r>
            <a:r>
              <a:rPr lang="en-US" sz="3800" dirty="0" smtClean="0">
                <a:cs typeface="Arial"/>
              </a:rPr>
              <a:t> of them 2 weeks each,</a:t>
            </a:r>
          </a:p>
          <a:p>
            <a:pPr lvl="2"/>
            <a:r>
              <a:rPr lang="en-US" sz="3800" dirty="0" smtClean="0">
                <a:cs typeface="Arial"/>
              </a:rPr>
              <a:t>Letter grade</a:t>
            </a:r>
          </a:p>
          <a:p>
            <a:pPr lvl="2"/>
            <a:r>
              <a:rPr lang="en-US" sz="3800" dirty="0">
                <a:cs typeface="Arial"/>
              </a:rPr>
              <a:t>D</a:t>
            </a:r>
            <a:r>
              <a:rPr lang="en-US" sz="3800" dirty="0" smtClean="0">
                <a:cs typeface="Arial"/>
              </a:rPr>
              <a:t>ue ON PAPER 4pm Wednesdays (except Part 1 of A1 which is due on Mon 10/22).</a:t>
            </a:r>
          </a:p>
          <a:p>
            <a:endParaRPr lang="en-US" dirty="0">
              <a:cs typeface="Arial"/>
            </a:endParaRPr>
          </a:p>
          <a:p>
            <a:r>
              <a:rPr lang="en-US" sz="6000" dirty="0" smtClean="0">
                <a:solidFill>
                  <a:srgbClr val="0000FF"/>
                </a:solidFill>
                <a:cs typeface="Arial"/>
              </a:rPr>
              <a:t>Exams: Mid-term (in class) and Final (during exams)</a:t>
            </a:r>
          </a:p>
          <a:p>
            <a:pPr lvl="2"/>
            <a:r>
              <a:rPr lang="en-US" sz="4000" dirty="0" smtClean="0">
                <a:cs typeface="Arial"/>
              </a:rPr>
              <a:t>80% individual, 20% group</a:t>
            </a:r>
            <a:endParaRPr lang="en-US" sz="4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807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Logistics - 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3"/>
            <a:ext cx="5974908" cy="4561121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004080"/>
                </a:solidFill>
                <a:latin typeface="Arial" charset="0"/>
              </a:rPr>
              <a:t>…See </a:t>
            </a:r>
            <a:r>
              <a:rPr lang="en-US" b="1" dirty="0">
                <a:solidFill>
                  <a:srgbClr val="004080"/>
                </a:solidFill>
                <a:latin typeface="Arial" charset="0"/>
              </a:rPr>
              <a:t>course syllabus for details</a:t>
            </a:r>
          </a:p>
          <a:p>
            <a:endParaRPr lang="en-US" dirty="0" smtClean="0"/>
          </a:p>
          <a:p>
            <a:pPr eaLnBrk="0" hangingPunct="0"/>
            <a:r>
              <a:rPr lang="en-US" sz="3600" dirty="0">
                <a:solidFill>
                  <a:srgbClr val="0000FF"/>
                </a:solidFill>
                <a:latin typeface="Arial" charset="0"/>
              </a:rPr>
              <a:t>Getting access to MATLAB</a:t>
            </a:r>
          </a:p>
          <a:p>
            <a:pPr lvl="2" eaLnBrk="0" hangingPunct="0"/>
            <a:r>
              <a:rPr lang="en-US" dirty="0" smtClean="0">
                <a:latin typeface="Arial" charset="0"/>
              </a:rPr>
              <a:t>need </a:t>
            </a:r>
            <a:r>
              <a:rPr lang="en-US" dirty="0">
                <a:latin typeface="Arial" charset="0"/>
              </a:rPr>
              <a:t>either an EOS account $</a:t>
            </a:r>
            <a:r>
              <a:rPr lang="en-US" dirty="0" smtClean="0">
                <a:latin typeface="Arial" charset="0"/>
              </a:rPr>
              <a:t>25 for year </a:t>
            </a:r>
          </a:p>
          <a:p>
            <a:pPr lvl="2" eaLnBrk="0" hangingPunct="0"/>
            <a:r>
              <a:rPr lang="en-US" dirty="0" smtClean="0">
                <a:latin typeface="Arial" charset="0"/>
              </a:rPr>
              <a:t>…OR…</a:t>
            </a:r>
          </a:p>
          <a:p>
            <a:pPr lvl="2" eaLnBrk="0" hangingPunct="0"/>
            <a:r>
              <a:rPr lang="en-US" dirty="0" smtClean="0">
                <a:latin typeface="Arial" charset="0"/>
              </a:rPr>
              <a:t>Install MATLAB on your laptop and bring it to the lab (free for UBC students this year)</a:t>
            </a:r>
          </a:p>
          <a:p>
            <a:pPr lvl="2" eaLnBrk="0" hangingPunct="0"/>
            <a:endParaRPr lang="en-US" dirty="0">
              <a:latin typeface="Arial" charset="0"/>
            </a:endParaRPr>
          </a:p>
          <a:p>
            <a:pPr eaLnBrk="0" hangingPunct="0"/>
            <a:r>
              <a:rPr lang="en-US" sz="3600" dirty="0">
                <a:solidFill>
                  <a:srgbClr val="0000FF"/>
                </a:solidFill>
                <a:latin typeface="Arial" charset="0"/>
              </a:rPr>
              <a:t>Textbook (</a:t>
            </a:r>
            <a:r>
              <a:rPr lang="en-US" sz="3600" dirty="0" smtClean="0">
                <a:solidFill>
                  <a:srgbClr val="0000FF"/>
                </a:solidFill>
                <a:latin typeface="Arial" charset="0"/>
              </a:rPr>
              <a:t>required</a:t>
            </a:r>
            <a:r>
              <a:rPr lang="en-US" sz="3600" dirty="0">
                <a:solidFill>
                  <a:srgbClr val="0000FF"/>
                </a:solidFill>
                <a:latin typeface="Arial" charset="0"/>
              </a:rPr>
              <a:t>)</a:t>
            </a:r>
          </a:p>
          <a:p>
            <a:pPr lvl="2"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TEXT: MATLAB: A Practical Introduction to Programming and problem Solving.  At bookstore.</a:t>
            </a:r>
          </a:p>
          <a:p>
            <a:pPr lvl="2" eaLnBrk="0" hangingPunct="0"/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lvl="2"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NB: The old text is “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Problem Solving using MATLAB”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 (a custom text, no longer in print)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179" y="3062524"/>
            <a:ext cx="25146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Logistics - 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3"/>
            <a:ext cx="8686800" cy="301243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004080"/>
                </a:solidFill>
                <a:latin typeface="Arial" charset="0"/>
              </a:rPr>
              <a:t> </a:t>
            </a:r>
            <a:endParaRPr lang="en-US" b="1" dirty="0">
              <a:solidFill>
                <a:srgbClr val="004080"/>
              </a:solidFill>
              <a:latin typeface="Arial" charset="0"/>
            </a:endParaRPr>
          </a:p>
          <a:p>
            <a:endParaRPr lang="en-US" dirty="0" smtClean="0"/>
          </a:p>
          <a:p>
            <a:pPr eaLnBrk="0" hangingPunct="0"/>
            <a:r>
              <a:rPr lang="en-US" sz="3600" dirty="0" smtClean="0">
                <a:solidFill>
                  <a:srgbClr val="0000FF"/>
                </a:solidFill>
                <a:latin typeface="Arial" charset="0"/>
              </a:rPr>
              <a:t>Wait list</a:t>
            </a:r>
            <a:endParaRPr lang="en-US" sz="3600" dirty="0">
              <a:solidFill>
                <a:srgbClr val="0000FF"/>
              </a:solidFill>
              <a:latin typeface="Arial" charset="0"/>
            </a:endParaRPr>
          </a:p>
          <a:p>
            <a:pPr lvl="2" eaLnBrk="0" hangingPunct="0"/>
            <a:r>
              <a:rPr lang="en-US" dirty="0" smtClean="0">
                <a:latin typeface="Arial" charset="0"/>
              </a:rPr>
              <a:t>Moved everyone from waitlist into course last week.</a:t>
            </a:r>
          </a:p>
          <a:p>
            <a:pPr lvl="2"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Course is now FULL:  waitlist is blocked and if you’re not in the course already you will NOT get in.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1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152400" y="1524000"/>
            <a:ext cx="8991600" cy="9541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Why MATLAB?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What </a:t>
            </a: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will </a:t>
            </a:r>
            <a:r>
              <a:rPr lang="en-US" sz="2800" dirty="0" smtClean="0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you be </a:t>
            </a: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able to do </a:t>
            </a:r>
            <a:r>
              <a:rPr lang="en-US" sz="28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at </a:t>
            </a:r>
            <a:r>
              <a:rPr lang="en-US" sz="2800" dirty="0">
                <a:latin typeface="Arial" pitchFamily="-105" charset="0"/>
                <a:ea typeface="Arial" pitchFamily="-105" charset="0"/>
                <a:cs typeface="Arial" pitchFamily="-105" charset="0"/>
              </a:rPr>
              <a:t>the end of </a:t>
            </a:r>
            <a:r>
              <a:rPr lang="en-US" sz="2800" dirty="0" smtClean="0">
                <a:latin typeface="Arial" pitchFamily="-105" charset="0"/>
                <a:ea typeface="Arial" pitchFamily="-105" charset="0"/>
                <a:cs typeface="Arial" pitchFamily="-105" charset="0"/>
              </a:rPr>
              <a:t>the course?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But Now to More Fun Stuff…..</a:t>
            </a:r>
          </a:p>
        </p:txBody>
      </p:sp>
    </p:spTree>
    <p:extLst>
      <p:ext uri="{BB962C8B-B14F-4D97-AF65-F5344CB8AC3E}">
        <p14:creationId xmlns:p14="http://schemas.microsoft.com/office/powerpoint/2010/main" val="1966113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IST_Nov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NIST_Nov14.thmx</Template>
  <TotalTime>1044</TotalTime>
  <Words>1725</Words>
  <Application>Microsoft Macintosh PowerPoint</Application>
  <PresentationFormat>On-screen Show (4:3)</PresentationFormat>
  <Paragraphs>286</Paragraphs>
  <Slides>21</Slides>
  <Notes>13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NIST_Nov14</vt:lpstr>
      <vt:lpstr>EOSC 211:  Computer Methods in Earth, Ocean and Atmospheric Sciences  Week 1:  Introduction</vt:lpstr>
      <vt:lpstr>Who We Are and What We Do</vt:lpstr>
      <vt:lpstr>Course Logistics - I</vt:lpstr>
      <vt:lpstr>Course Logistics - II</vt:lpstr>
      <vt:lpstr>Course Logistics - III</vt:lpstr>
      <vt:lpstr>Course Logistics - IV</vt:lpstr>
      <vt:lpstr>Course Logistics - V</vt:lpstr>
      <vt:lpstr>Course Logistics - VI</vt:lpstr>
      <vt:lpstr> But Now to More Fun Stuff…..</vt:lpstr>
      <vt:lpstr>Why MATLAB?</vt:lpstr>
      <vt:lpstr> But Now to More Fun Stuff…..</vt:lpstr>
      <vt:lpstr> Examples ….</vt:lpstr>
      <vt:lpstr> Examples ….</vt:lpstr>
      <vt:lpstr> Examples ….</vt:lpstr>
      <vt:lpstr>…a complicated figure comparing 3 different data sources measuring currents at different palces and times in the Strait of Georgia…</vt:lpstr>
      <vt:lpstr>…or plot on a map to see spatial trends!</vt:lpstr>
      <vt:lpstr> But Now to More Fun Stuff…..</vt:lpstr>
      <vt:lpstr>Worksheet</vt:lpstr>
      <vt:lpstr>PowerPoint Presentation</vt:lpstr>
      <vt:lpstr>5 Steps in Solving a problem</vt:lpstr>
      <vt:lpstr>To DO for next week:</vt:lpstr>
    </vt:vector>
  </TitlesOfParts>
  <Company>University of British Columbia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EOSC 211:  Computer Methods in Earth, Ocean and Atmospheric Sciences  Week 1:  Introduction</dc:title>
  <dc:creator>Rich Pawlowicz</dc:creator>
  <cp:lastModifiedBy>Catherine Johnson</cp:lastModifiedBy>
  <cp:revision>93</cp:revision>
  <cp:lastPrinted>2018-09-06T14:02:14Z</cp:lastPrinted>
  <dcterms:created xsi:type="dcterms:W3CDTF">2015-09-09T07:53:09Z</dcterms:created>
  <dcterms:modified xsi:type="dcterms:W3CDTF">2018-09-20T17:33:30Z</dcterms:modified>
</cp:coreProperties>
</file>